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5" r:id="rId8"/>
    <p:sldId id="263" r:id="rId9"/>
    <p:sldId id="266" r:id="rId1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F9A92C-63C6-4B10-8A17-A11854983F3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7243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F9A92C-63C6-4B10-8A17-A11854983F3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8721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F9A92C-63C6-4B10-8A17-A11854983F3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398479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F9A92C-63C6-4B10-8A17-A11854983F3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287643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9A92C-63C6-4B10-8A17-A11854983F3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221391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F9A92C-63C6-4B10-8A17-A11854983F3F}"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10955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F9A92C-63C6-4B10-8A17-A11854983F3F}"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84393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F9A92C-63C6-4B10-8A17-A11854983F3F}"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306199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9A92C-63C6-4B10-8A17-A11854983F3F}"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184282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9A92C-63C6-4B10-8A17-A11854983F3F}"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37781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9A92C-63C6-4B10-8A17-A11854983F3F}"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CE9A5-4870-40AD-9EB4-3D7EA15D9227}" type="slidenum">
              <a:rPr lang="en-US" smtClean="0"/>
              <a:t>‹#›</a:t>
            </a:fld>
            <a:endParaRPr lang="en-US"/>
          </a:p>
        </p:txBody>
      </p:sp>
    </p:spTree>
    <p:extLst>
      <p:ext uri="{BB962C8B-B14F-4D97-AF65-F5344CB8AC3E}">
        <p14:creationId xmlns:p14="http://schemas.microsoft.com/office/powerpoint/2010/main" val="141602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9A92C-63C6-4B10-8A17-A11854983F3F}" type="datetimeFigureOut">
              <a:rPr lang="en-US" smtClean="0"/>
              <a:t>9/24/2018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CE9A5-4870-40AD-9EB4-3D7EA15D9227}" type="slidenum">
              <a:rPr lang="en-US" smtClean="0"/>
              <a:t>‹#›</a:t>
            </a:fld>
            <a:endParaRPr lang="en-US"/>
          </a:p>
        </p:txBody>
      </p:sp>
    </p:spTree>
    <p:extLst>
      <p:ext uri="{BB962C8B-B14F-4D97-AF65-F5344CB8AC3E}">
        <p14:creationId xmlns:p14="http://schemas.microsoft.com/office/powerpoint/2010/main" val="15702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cdc.noaa.gov/monitoring-references/maps/us-climate-regions.php#references"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60" y="804863"/>
            <a:ext cx="8393229" cy="2387600"/>
          </a:xfrm>
        </p:spPr>
        <p:txBody>
          <a:bodyPr>
            <a:normAutofit/>
          </a:bodyPr>
          <a:lstStyle/>
          <a:p>
            <a:r>
              <a:rPr lang="en-US" sz="5400" dirty="0"/>
              <a:t>Update on</a:t>
            </a:r>
            <a:br>
              <a:rPr lang="en-US" sz="5400" dirty="0"/>
            </a:br>
            <a:r>
              <a:rPr lang="en-US" sz="5400" dirty="0"/>
              <a:t>2016 AQ Modeling by EPA</a:t>
            </a:r>
          </a:p>
        </p:txBody>
      </p:sp>
      <p:sp>
        <p:nvSpPr>
          <p:cNvPr id="3" name="Subtitle 2"/>
          <p:cNvSpPr>
            <a:spLocks noGrp="1"/>
          </p:cNvSpPr>
          <p:nvPr>
            <p:ph type="subTitle" idx="1"/>
          </p:nvPr>
        </p:nvSpPr>
        <p:spPr>
          <a:xfrm>
            <a:off x="2877424" y="3520151"/>
            <a:ext cx="6878971" cy="1655762"/>
          </a:xfrm>
        </p:spPr>
        <p:txBody>
          <a:bodyPr>
            <a:normAutofit lnSpcReduction="10000"/>
          </a:bodyPr>
          <a:lstStyle/>
          <a:p>
            <a:r>
              <a:rPr lang="en-US" dirty="0"/>
              <a:t>September 24, 2018</a:t>
            </a:r>
          </a:p>
          <a:p>
            <a:r>
              <a:rPr lang="en-US" dirty="0"/>
              <a:t>US EPA/OAQPS/AQAD</a:t>
            </a:r>
          </a:p>
          <a:p>
            <a:r>
              <a:rPr lang="en-US" dirty="0"/>
              <a:t>Emission Inventory &amp; Analysis Group</a:t>
            </a:r>
          </a:p>
          <a:p>
            <a:r>
              <a:rPr lang="en-US" dirty="0"/>
              <a:t>Air Quality Modeling Group</a:t>
            </a:r>
          </a:p>
        </p:txBody>
      </p:sp>
      <p:sp>
        <p:nvSpPr>
          <p:cNvPr id="4" name="Slide Number Placeholder 3"/>
          <p:cNvSpPr>
            <a:spLocks noGrp="1"/>
          </p:cNvSpPr>
          <p:nvPr>
            <p:ph type="sldNum" sz="quarter" idx="12"/>
          </p:nvPr>
        </p:nvSpPr>
        <p:spPr/>
        <p:txBody>
          <a:bodyPr/>
          <a:lstStyle/>
          <a:p>
            <a:fld id="{1521FA96-CA15-4037-A6EA-69A3E6B073E3}"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-EPA/MJO Tech Workgroup Call-</a:t>
            </a:r>
          </a:p>
        </p:txBody>
      </p:sp>
    </p:spTree>
    <p:extLst>
      <p:ext uri="{BB962C8B-B14F-4D97-AF65-F5344CB8AC3E}">
        <p14:creationId xmlns:p14="http://schemas.microsoft.com/office/powerpoint/2010/main" val="121819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49" y="0"/>
            <a:ext cx="10628851" cy="1325563"/>
          </a:xfrm>
        </p:spPr>
        <p:txBody>
          <a:bodyPr/>
          <a:lstStyle/>
          <a:p>
            <a:pPr algn="ctr"/>
            <a:r>
              <a:rPr lang="en-US" dirty="0"/>
              <a:t>2016 AQ Modeling Platform Components</a:t>
            </a:r>
          </a:p>
        </p:txBody>
      </p:sp>
      <p:sp>
        <p:nvSpPr>
          <p:cNvPr id="3" name="Slide Number Placeholder 2"/>
          <p:cNvSpPr>
            <a:spLocks noGrp="1"/>
          </p:cNvSpPr>
          <p:nvPr>
            <p:ph type="sldNum" sz="quarter" idx="12"/>
          </p:nvPr>
        </p:nvSpPr>
        <p:spPr/>
        <p:txBody>
          <a:bodyPr/>
          <a:lstStyle/>
          <a:p>
            <a:fld id="{1521FA96-CA15-4037-A6EA-69A3E6B073E3}" type="slidenum">
              <a:rPr lang="en-US" smtClean="0"/>
              <a:t>2</a:t>
            </a:fld>
            <a:endParaRPr lang="en-US"/>
          </a:p>
        </p:txBody>
      </p:sp>
      <p:sp>
        <p:nvSpPr>
          <p:cNvPr id="7" name="Footer Placeholder 6"/>
          <p:cNvSpPr>
            <a:spLocks noGrp="1"/>
          </p:cNvSpPr>
          <p:nvPr>
            <p:ph type="ftr" sz="quarter" idx="11"/>
          </p:nvPr>
        </p:nvSpPr>
        <p:spPr/>
        <p:txBody>
          <a:bodyPr/>
          <a:lstStyle/>
          <a:p>
            <a:r>
              <a:rPr lang="en-US"/>
              <a:t>-Draft-</a:t>
            </a:r>
          </a:p>
        </p:txBody>
      </p:sp>
      <p:graphicFrame>
        <p:nvGraphicFramePr>
          <p:cNvPr id="5" name="Table 4"/>
          <p:cNvGraphicFramePr>
            <a:graphicFrameLocks noGrp="1"/>
          </p:cNvGraphicFramePr>
          <p:nvPr>
            <p:extLst>
              <p:ext uri="{D42A27DB-BD31-4B8C-83A1-F6EECF244321}">
                <p14:modId xmlns:p14="http://schemas.microsoft.com/office/powerpoint/2010/main" val="3076377641"/>
              </p:ext>
            </p:extLst>
          </p:nvPr>
        </p:nvGraphicFramePr>
        <p:xfrm>
          <a:off x="464540" y="962395"/>
          <a:ext cx="11262919" cy="5759080"/>
        </p:xfrm>
        <a:graphic>
          <a:graphicData uri="http://schemas.openxmlformats.org/drawingml/2006/table">
            <a:tbl>
              <a:tblPr firstRow="1" bandRow="1">
                <a:tableStyleId>{5C22544A-7EE6-4342-B048-85BDC9FD1C3A}</a:tableStyleId>
              </a:tblPr>
              <a:tblGrid>
                <a:gridCol w="1795244">
                  <a:extLst>
                    <a:ext uri="{9D8B030D-6E8A-4147-A177-3AD203B41FA5}">
                      <a16:colId xmlns:a16="http://schemas.microsoft.com/office/drawing/2014/main" val="16187025"/>
                    </a:ext>
                  </a:extLst>
                </a:gridCol>
                <a:gridCol w="2865540">
                  <a:extLst>
                    <a:ext uri="{9D8B030D-6E8A-4147-A177-3AD203B41FA5}">
                      <a16:colId xmlns:a16="http://schemas.microsoft.com/office/drawing/2014/main" val="1388695386"/>
                    </a:ext>
                  </a:extLst>
                </a:gridCol>
                <a:gridCol w="3825379">
                  <a:extLst>
                    <a:ext uri="{9D8B030D-6E8A-4147-A177-3AD203B41FA5}">
                      <a16:colId xmlns:a16="http://schemas.microsoft.com/office/drawing/2014/main" val="590986413"/>
                    </a:ext>
                  </a:extLst>
                </a:gridCol>
                <a:gridCol w="2776756">
                  <a:extLst>
                    <a:ext uri="{9D8B030D-6E8A-4147-A177-3AD203B41FA5}">
                      <a16:colId xmlns:a16="http://schemas.microsoft.com/office/drawing/2014/main" val="2820336087"/>
                    </a:ext>
                  </a:extLst>
                </a:gridCol>
              </a:tblGrid>
              <a:tr h="644767">
                <a:tc>
                  <a:txBody>
                    <a:bodyPr/>
                    <a:lstStyle/>
                    <a:p>
                      <a:pPr algn="ctr"/>
                      <a:r>
                        <a:rPr lang="en-US" sz="2000" dirty="0"/>
                        <a:t>Components</a:t>
                      </a:r>
                    </a:p>
                  </a:txBody>
                  <a:tcPr anchor="ctr"/>
                </a:tc>
                <a:tc>
                  <a:txBody>
                    <a:bodyPr/>
                    <a:lstStyle/>
                    <a:p>
                      <a:pPr algn="ctr"/>
                      <a:r>
                        <a:rPr lang="en-US" sz="2000" dirty="0"/>
                        <a:t>2016 v0 – complete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2016 “alpha” – in progress</a:t>
                      </a:r>
                    </a:p>
                  </a:txBody>
                  <a:tcPr anchor="ctr"/>
                </a:tc>
                <a:tc>
                  <a:txBody>
                    <a:bodyPr/>
                    <a:lstStyle/>
                    <a:p>
                      <a:pPr algn="ctr"/>
                      <a:r>
                        <a:rPr lang="en-US" sz="2000" dirty="0"/>
                        <a:t>Notes</a:t>
                      </a:r>
                    </a:p>
                  </a:txBody>
                  <a:tcPr anchor="ctr"/>
                </a:tc>
                <a:extLst>
                  <a:ext uri="{0D108BD9-81ED-4DB2-BD59-A6C34878D82A}">
                    <a16:rowId xmlns:a16="http://schemas.microsoft.com/office/drawing/2014/main" val="2119378073"/>
                  </a:ext>
                </a:extLst>
              </a:tr>
              <a:tr h="728634">
                <a:tc>
                  <a:txBody>
                    <a:bodyPr/>
                    <a:lstStyle/>
                    <a:p>
                      <a:r>
                        <a:rPr lang="en-US" sz="2000" dirty="0"/>
                        <a:t>Model</a:t>
                      </a:r>
                    </a:p>
                  </a:txBody>
                  <a:tcPr anchor="ctr"/>
                </a:tc>
                <a:tc>
                  <a:txBody>
                    <a:bodyPr/>
                    <a:lstStyle/>
                    <a:p>
                      <a:r>
                        <a:rPr lang="en-US" dirty="0" err="1">
                          <a:solidFill>
                            <a:schemeClr val="tx1"/>
                          </a:solidFill>
                        </a:rPr>
                        <a:t>CAMx</a:t>
                      </a:r>
                      <a:r>
                        <a:rPr lang="en-US" dirty="0">
                          <a:solidFill>
                            <a:schemeClr val="tx1"/>
                          </a:solidFill>
                        </a:rPr>
                        <a:t> v6.40 (cb6r4_CF) </a:t>
                      </a:r>
                    </a:p>
                    <a:p>
                      <a:r>
                        <a:rPr lang="en-US" dirty="0"/>
                        <a:t>CMAQ v5.2 (cb6r3/AERO6)</a:t>
                      </a:r>
                    </a:p>
                  </a:txBody>
                  <a:tcPr/>
                </a:tc>
                <a:tc>
                  <a:txBody>
                    <a:bodyPr/>
                    <a:lstStyle/>
                    <a:p>
                      <a:r>
                        <a:rPr lang="en-US" dirty="0" err="1">
                          <a:solidFill>
                            <a:schemeClr val="tx1"/>
                          </a:solidFill>
                        </a:rPr>
                        <a:t>CAMx</a:t>
                      </a:r>
                      <a:r>
                        <a:rPr lang="en-US" dirty="0">
                          <a:solidFill>
                            <a:schemeClr val="tx1"/>
                          </a:solidFill>
                        </a:rPr>
                        <a:t> v6.50 (cb6r4_CF) </a:t>
                      </a:r>
                    </a:p>
                    <a:p>
                      <a:r>
                        <a:rPr lang="en-US" dirty="0"/>
                        <a:t>CMAQ v5.2.1 (cb6r3/AERO6)</a:t>
                      </a:r>
                    </a:p>
                  </a:txBody>
                  <a:tcPr/>
                </a:tc>
                <a:tc>
                  <a:txBody>
                    <a:bodyPr/>
                    <a:lstStyle/>
                    <a:p>
                      <a:r>
                        <a:rPr lang="en-US" dirty="0"/>
                        <a:t>Apply model version updates</a:t>
                      </a:r>
                    </a:p>
                  </a:txBody>
                  <a:tcPr/>
                </a:tc>
                <a:extLst>
                  <a:ext uri="{0D108BD9-81ED-4DB2-BD59-A6C34878D82A}">
                    <a16:rowId xmlns:a16="http://schemas.microsoft.com/office/drawing/2014/main" val="3518811247"/>
                  </a:ext>
                </a:extLst>
              </a:tr>
              <a:tr h="491356">
                <a:tc>
                  <a:txBody>
                    <a:bodyPr/>
                    <a:lstStyle/>
                    <a:p>
                      <a:r>
                        <a:rPr lang="en-US" sz="2000" dirty="0"/>
                        <a:t>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2016 v0 (</a:t>
                      </a:r>
                      <a:r>
                        <a:rPr lang="en-US" baseline="0" dirty="0"/>
                        <a:t>“fc”, </a:t>
                      </a:r>
                      <a:r>
                        <a:rPr lang="en-US" dirty="0"/>
                        <a:t>scaled</a:t>
                      </a:r>
                      <a:r>
                        <a:rPr lang="en-US" baseline="0" dirty="0"/>
                        <a:t> </a:t>
                      </a:r>
                      <a:r>
                        <a:rPr lang="en-US" dirty="0"/>
                        <a:t>2014 NEIv1)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2016 alpha (“</a:t>
                      </a:r>
                      <a:r>
                        <a:rPr lang="en-US" sz="1800" b="0" kern="1200" dirty="0" err="1">
                          <a:solidFill>
                            <a:schemeClr val="dk1"/>
                          </a:solidFill>
                          <a:effectLst/>
                          <a:latin typeface="+mn-lt"/>
                          <a:ea typeface="+mn-ea"/>
                          <a:cs typeface="+mn-cs"/>
                        </a:rPr>
                        <a:t>fe</a:t>
                      </a:r>
                      <a:r>
                        <a:rPr lang="en-US" sz="1800" b="0" kern="1200" dirty="0">
                          <a:solidFill>
                            <a:schemeClr val="dk1"/>
                          </a:solidFill>
                          <a:effectLst/>
                          <a:latin typeface="+mn-lt"/>
                          <a:ea typeface="+mn-ea"/>
                          <a:cs typeface="+mn-cs"/>
                        </a:rPr>
                        <a:t>”, 2016 point sources, 2016 </a:t>
                      </a:r>
                      <a:r>
                        <a:rPr lang="en-US" sz="1800" b="0" kern="1200" dirty="0" err="1">
                          <a:solidFill>
                            <a:schemeClr val="dk1"/>
                          </a:solidFill>
                          <a:effectLst/>
                          <a:latin typeface="+mn-lt"/>
                          <a:ea typeface="+mn-ea"/>
                          <a:cs typeface="+mn-cs"/>
                        </a:rPr>
                        <a:t>onroad</a:t>
                      </a:r>
                      <a:r>
                        <a:rPr lang="en-US" sz="1800" b="0" kern="1200" dirty="0">
                          <a:solidFill>
                            <a:schemeClr val="dk1"/>
                          </a:solidFill>
                          <a:effectLst/>
                          <a:latin typeface="+mn-lt"/>
                          <a:ea typeface="+mn-ea"/>
                          <a:cs typeface="+mn-cs"/>
                        </a:rPr>
                        <a:t>, 2016 nonroad, CMV SO2 reductions, interpolated Canadian emissions to 2016; 2016 fires)</a:t>
                      </a:r>
                      <a:endParaRPr lang="en-US" b="0" dirty="0"/>
                    </a:p>
                  </a:txBody>
                  <a:tcPr/>
                </a:tc>
                <a:tc>
                  <a:txBody>
                    <a:bodyPr/>
                    <a:lstStyle/>
                    <a:p>
                      <a:r>
                        <a:rPr lang="en-US" dirty="0"/>
                        <a:t>Plan to update to “2016 beta” and “2016 v1”</a:t>
                      </a:r>
                    </a:p>
                  </a:txBody>
                  <a:tcPr/>
                </a:tc>
                <a:extLst>
                  <a:ext uri="{0D108BD9-81ED-4DB2-BD59-A6C34878D82A}">
                    <a16:rowId xmlns:a16="http://schemas.microsoft.com/office/drawing/2014/main" val="1787221949"/>
                  </a:ext>
                </a:extLst>
              </a:tr>
              <a:tr h="746620">
                <a:tc>
                  <a:txBody>
                    <a:bodyPr/>
                    <a:lstStyle/>
                    <a:p>
                      <a:r>
                        <a:rPr lang="en-US" sz="2000" dirty="0"/>
                        <a:t>Meteorology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WRF v3.8</a:t>
                      </a: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err="1"/>
                        <a:t>wrfcamx</a:t>
                      </a:r>
                      <a:r>
                        <a:rPr lang="en-US" sz="1800" baseline="0" dirty="0"/>
                        <a:t> v4.6</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MCIP v4.3 (“16j”)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WRF v3.8</a:t>
                      </a: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err="1"/>
                        <a:t>wrfcamx</a:t>
                      </a:r>
                      <a:r>
                        <a:rPr lang="en-US" sz="1800" baseline="0" dirty="0"/>
                        <a:t> v4.6</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MCIP v4.3 (“16j”)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 change</a:t>
                      </a:r>
                    </a:p>
                  </a:txBody>
                  <a:tcPr/>
                </a:tc>
                <a:extLst>
                  <a:ext uri="{0D108BD9-81ED-4DB2-BD59-A6C34878D82A}">
                    <a16:rowId xmlns:a16="http://schemas.microsoft.com/office/drawing/2014/main" val="3981410335"/>
                  </a:ext>
                </a:extLst>
              </a:tr>
              <a:tr h="702266">
                <a:tc>
                  <a:txBody>
                    <a:bodyPr/>
                    <a:lstStyle/>
                    <a:p>
                      <a:r>
                        <a:rPr lang="en-US" sz="2000" dirty="0"/>
                        <a:t>IC/BC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2016 GEOS-</a:t>
                      </a:r>
                      <a:r>
                        <a:rPr lang="en-US" sz="1800" dirty="0" err="1"/>
                        <a:t>Chem</a:t>
                      </a:r>
                      <a:r>
                        <a:rPr lang="en-US" sz="1800" dirty="0"/>
                        <a:t> v11-01;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36US3 CONUS (3-D</a:t>
                      </a:r>
                      <a:r>
                        <a:rPr lang="en-US" sz="1800" baseline="0" dirty="0"/>
                        <a:t>) used for 12US2</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2016 Hemispheric-CMAQv5.2.1;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36US3 CONUS (3-D</a:t>
                      </a:r>
                      <a:r>
                        <a:rPr lang="en-US" sz="1800" baseline="0" dirty="0"/>
                        <a:t>) used for 12US2</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Decision to use 2016 GEOS-</a:t>
                      </a:r>
                      <a:r>
                        <a:rPr lang="en-US" sz="1800" dirty="0" err="1"/>
                        <a:t>Chem</a:t>
                      </a:r>
                      <a:r>
                        <a:rPr lang="en-US" sz="1800" dirty="0"/>
                        <a:t> </a:t>
                      </a:r>
                      <a:r>
                        <a:rPr lang="en-US" sz="1800" b="1" dirty="0"/>
                        <a:t>or</a:t>
                      </a:r>
                      <a:r>
                        <a:rPr lang="en-US" sz="1800" dirty="0"/>
                        <a:t> 2016 H-CMAQ</a:t>
                      </a:r>
                      <a:r>
                        <a:rPr lang="en-US" sz="1800" baseline="0" dirty="0"/>
                        <a:t> run to provide IC/BC for 2016v1 model runs</a:t>
                      </a:r>
                      <a:endParaRPr lang="en-US" sz="1800" dirty="0"/>
                    </a:p>
                  </a:txBody>
                  <a:tcPr/>
                </a:tc>
                <a:extLst>
                  <a:ext uri="{0D108BD9-81ED-4DB2-BD59-A6C34878D82A}">
                    <a16:rowId xmlns:a16="http://schemas.microsoft.com/office/drawing/2014/main" val="2053102479"/>
                  </a:ext>
                </a:extLst>
              </a:tr>
              <a:tr h="373555">
                <a:tc>
                  <a:txBody>
                    <a:bodyPr/>
                    <a:lstStyle/>
                    <a:p>
                      <a:r>
                        <a:rPr lang="en-US" sz="2000" dirty="0"/>
                        <a:t>Domains</a:t>
                      </a:r>
                    </a:p>
                  </a:txBody>
                  <a:tcPr anchor="ctr"/>
                </a:tc>
                <a:tc>
                  <a:txBody>
                    <a:bodyPr/>
                    <a:lstStyle/>
                    <a:p>
                      <a:r>
                        <a:rPr lang="en-US" dirty="0"/>
                        <a:t>36US3 &amp; 12US2 CONUS</a:t>
                      </a:r>
                    </a:p>
                    <a:p>
                      <a:r>
                        <a:rPr lang="en-US" dirty="0"/>
                        <a:t>(shown on next slide)</a:t>
                      </a:r>
                    </a:p>
                  </a:txBody>
                  <a:tcPr/>
                </a:tc>
                <a:tc>
                  <a:txBody>
                    <a:bodyPr/>
                    <a:lstStyle/>
                    <a:p>
                      <a:r>
                        <a:rPr lang="en-US" dirty="0"/>
                        <a:t>36US3 &amp; 12US2 CONUS</a:t>
                      </a:r>
                    </a:p>
                    <a:p>
                      <a:r>
                        <a:rPr lang="en-US" dirty="0"/>
                        <a:t>(shown on next slide)</a:t>
                      </a:r>
                    </a:p>
                  </a:txBody>
                  <a:tcPr/>
                </a:tc>
                <a:tc>
                  <a:txBody>
                    <a:bodyPr/>
                    <a:lstStyle/>
                    <a:p>
                      <a:r>
                        <a:rPr lang="en-US" dirty="0"/>
                        <a:t>No change</a:t>
                      </a:r>
                    </a:p>
                  </a:txBody>
                  <a:tcPr/>
                </a:tc>
                <a:extLst>
                  <a:ext uri="{0D108BD9-81ED-4DB2-BD59-A6C34878D82A}">
                    <a16:rowId xmlns:a16="http://schemas.microsoft.com/office/drawing/2014/main" val="4120124586"/>
                  </a:ext>
                </a:extLst>
              </a:tr>
              <a:tr h="453759">
                <a:tc>
                  <a:txBody>
                    <a:bodyPr/>
                    <a:lstStyle/>
                    <a:p>
                      <a:r>
                        <a:rPr lang="en-US" sz="2000" dirty="0"/>
                        <a:t>Layers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35 vertical</a:t>
                      </a:r>
                      <a:r>
                        <a:rPr lang="en-US" baseline="0" dirty="0"/>
                        <a:t> layers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35 vertical</a:t>
                      </a:r>
                      <a:r>
                        <a:rPr lang="en-US" baseline="0" dirty="0"/>
                        <a:t> layers</a:t>
                      </a:r>
                      <a:endParaRPr lang="en-US" dirty="0"/>
                    </a:p>
                  </a:txBody>
                  <a:tcPr/>
                </a:tc>
                <a:tc>
                  <a:txBody>
                    <a:bodyPr/>
                    <a:lstStyle/>
                    <a:p>
                      <a:r>
                        <a:rPr lang="en-US" dirty="0"/>
                        <a:t>No change</a:t>
                      </a:r>
                    </a:p>
                  </a:txBody>
                  <a:tcPr/>
                </a:tc>
                <a:extLst>
                  <a:ext uri="{0D108BD9-81ED-4DB2-BD59-A6C34878D82A}">
                    <a16:rowId xmlns:a16="http://schemas.microsoft.com/office/drawing/2014/main" val="1837856318"/>
                  </a:ext>
                </a:extLst>
              </a:tr>
            </a:tbl>
          </a:graphicData>
        </a:graphic>
      </p:graphicFrame>
    </p:spTree>
    <p:extLst>
      <p:ext uri="{BB962C8B-B14F-4D97-AF65-F5344CB8AC3E}">
        <p14:creationId xmlns:p14="http://schemas.microsoft.com/office/powerpoint/2010/main" val="1467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990600"/>
          </a:xfrm>
        </p:spPr>
        <p:txBody>
          <a:bodyPr/>
          <a:lstStyle/>
          <a:p>
            <a:pPr algn="ctr"/>
            <a:r>
              <a:rPr lang="en-US" dirty="0"/>
              <a:t>2016 Model Domains</a:t>
            </a:r>
          </a:p>
        </p:txBody>
      </p:sp>
      <p:sp>
        <p:nvSpPr>
          <p:cNvPr id="3" name="Footer Placeholder 2"/>
          <p:cNvSpPr>
            <a:spLocks noGrp="1"/>
          </p:cNvSpPr>
          <p:nvPr>
            <p:ph type="ftr" sz="quarter" idx="11"/>
          </p:nvPr>
        </p:nvSpPr>
        <p:spPr/>
        <p:txBody>
          <a:bodyPr/>
          <a:lstStyle/>
          <a:p>
            <a:r>
              <a:rPr lang="en-US"/>
              <a:t>-Draft-</a:t>
            </a:r>
          </a:p>
        </p:txBody>
      </p:sp>
      <p:sp>
        <p:nvSpPr>
          <p:cNvPr id="4" name="Slide Number Placeholder 3"/>
          <p:cNvSpPr>
            <a:spLocks noGrp="1"/>
          </p:cNvSpPr>
          <p:nvPr>
            <p:ph type="sldNum" sz="quarter" idx="12"/>
          </p:nvPr>
        </p:nvSpPr>
        <p:spPr/>
        <p:txBody>
          <a:bodyPr/>
          <a:lstStyle/>
          <a:p>
            <a:fld id="{1521FA96-CA15-4037-A6EA-69A3E6B073E3}" type="slidenum">
              <a:rPr lang="en-US" smtClean="0"/>
              <a:t>3</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456" y="779344"/>
            <a:ext cx="8501001" cy="6011543"/>
          </a:xfrm>
          <a:prstGeom prst="rect">
            <a:avLst/>
          </a:prstGeom>
        </p:spPr>
      </p:pic>
      <p:sp>
        <p:nvSpPr>
          <p:cNvPr id="6" name="Down Arrow 6">
            <a:extLst>
              <a:ext uri="{FF2B5EF4-FFF2-40B4-BE49-F238E27FC236}">
                <a16:creationId xmlns:a16="http://schemas.microsoft.com/office/drawing/2014/main" id="{42D767EA-A10B-4171-80C4-3F5936128998}"/>
              </a:ext>
            </a:extLst>
          </p:cNvPr>
          <p:cNvSpPr/>
          <p:nvPr/>
        </p:nvSpPr>
        <p:spPr>
          <a:xfrm rot="6858068">
            <a:off x="8061505" y="4543792"/>
            <a:ext cx="274320" cy="63112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6">
            <a:extLst>
              <a:ext uri="{FF2B5EF4-FFF2-40B4-BE49-F238E27FC236}">
                <a16:creationId xmlns:a16="http://schemas.microsoft.com/office/drawing/2014/main" id="{486F749B-2B9F-449E-9643-C7CBE2518471}"/>
              </a:ext>
            </a:extLst>
          </p:cNvPr>
          <p:cNvSpPr/>
          <p:nvPr/>
        </p:nvSpPr>
        <p:spPr>
          <a:xfrm rot="3496187">
            <a:off x="8904270" y="1737001"/>
            <a:ext cx="274320" cy="631126"/>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30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28774"/>
            <a:ext cx="10515600" cy="1325563"/>
          </a:xfrm>
        </p:spPr>
        <p:txBody>
          <a:bodyPr>
            <a:noAutofit/>
          </a:bodyPr>
          <a:lstStyle/>
          <a:p>
            <a:pPr algn="ctr"/>
            <a:r>
              <a:rPr lang="en-US" sz="3200" dirty="0"/>
              <a:t>2016 Operational Model Performance Plans</a:t>
            </a:r>
            <a:br>
              <a:rPr lang="en-US" sz="3600" dirty="0"/>
            </a:br>
            <a:r>
              <a:rPr lang="en-US" sz="2400" dirty="0"/>
              <a:t>(using EPA’s AMET tool; </a:t>
            </a:r>
            <a:r>
              <a:rPr lang="en-US" sz="2400" dirty="0">
                <a:solidFill>
                  <a:schemeClr val="accent5">
                    <a:lumMod val="75000"/>
                  </a:schemeClr>
                </a:solidFill>
              </a:rPr>
              <a:t>https://www.cmascenter.org/amet/</a:t>
            </a:r>
            <a:r>
              <a:rPr lang="en-US" sz="2400" dirty="0"/>
              <a:t>)</a:t>
            </a:r>
          </a:p>
        </p:txBody>
      </p:sp>
      <p:sp>
        <p:nvSpPr>
          <p:cNvPr id="3" name="Content Placeholder 2"/>
          <p:cNvSpPr>
            <a:spLocks noGrp="1"/>
          </p:cNvSpPr>
          <p:nvPr>
            <p:ph idx="1"/>
          </p:nvPr>
        </p:nvSpPr>
        <p:spPr>
          <a:xfrm>
            <a:off x="838200" y="1049406"/>
            <a:ext cx="10515600" cy="5454328"/>
          </a:xfrm>
        </p:spPr>
        <p:txBody>
          <a:bodyPr>
            <a:normAutofit fontScale="55000" lnSpcReduction="20000"/>
          </a:bodyPr>
          <a:lstStyle/>
          <a:p>
            <a:pPr>
              <a:lnSpc>
                <a:spcPct val="120000"/>
              </a:lnSpc>
            </a:pPr>
            <a:r>
              <a:rPr lang="en-US" sz="3300" dirty="0"/>
              <a:t>Annual operational model performance evaluation to estimate the ability of the CMAQ and </a:t>
            </a:r>
            <a:r>
              <a:rPr lang="en-US" sz="3300" dirty="0" err="1"/>
              <a:t>CAMx</a:t>
            </a:r>
            <a:r>
              <a:rPr lang="en-US" sz="3300" dirty="0"/>
              <a:t> modeling systems to replicate the 2016 observed ambient concentrations.</a:t>
            </a:r>
          </a:p>
          <a:p>
            <a:pPr>
              <a:lnSpc>
                <a:spcPct val="120000"/>
              </a:lnSpc>
            </a:pPr>
            <a:r>
              <a:rPr lang="en-US" sz="3300" dirty="0"/>
              <a:t>Pollutants &amp; Monitoring Networks:</a:t>
            </a:r>
          </a:p>
          <a:p>
            <a:pPr lvl="1">
              <a:lnSpc>
                <a:spcPct val="120000"/>
              </a:lnSpc>
            </a:pPr>
            <a:r>
              <a:rPr lang="en-US" sz="2500" dirty="0"/>
              <a:t>Hourly &amp; MDA8 Ozone, Sulfate, Nitrate, NO species, SO</a:t>
            </a:r>
            <a:r>
              <a:rPr lang="en-US" sz="2500" baseline="-25000" dirty="0"/>
              <a:t>2</a:t>
            </a:r>
            <a:r>
              <a:rPr lang="en-US" sz="2500" dirty="0"/>
              <a:t>, VOC, Ammonium, Elemental Carbon, Organic Carbon; Wet Deposition of SO</a:t>
            </a:r>
            <a:r>
              <a:rPr lang="en-US" sz="2500" baseline="-25000" dirty="0"/>
              <a:t>4</a:t>
            </a:r>
            <a:r>
              <a:rPr lang="en-US" sz="2500" dirty="0"/>
              <a:t>, NO</a:t>
            </a:r>
            <a:r>
              <a:rPr lang="en-US" sz="2500" baseline="-25000" dirty="0"/>
              <a:t>3</a:t>
            </a:r>
            <a:r>
              <a:rPr lang="en-US" sz="2500" dirty="0"/>
              <a:t>, and NH</a:t>
            </a:r>
            <a:r>
              <a:rPr lang="en-US" sz="2500" baseline="-25000" dirty="0"/>
              <a:t>4</a:t>
            </a:r>
            <a:r>
              <a:rPr lang="en-US" sz="2500" dirty="0"/>
              <a:t> </a:t>
            </a:r>
          </a:p>
          <a:p>
            <a:pPr lvl="1">
              <a:lnSpc>
                <a:spcPct val="120000"/>
              </a:lnSpc>
            </a:pPr>
            <a:r>
              <a:rPr lang="en-US" sz="2500" dirty="0"/>
              <a:t>Clean Air Status and Trends Network (CASTNET); Interagency Monitoring of Protected Visual Environments (IMPROVE) network; Chemical Speciation Network (CSN); Air Quality System (AQS) network; National Atmospheric Deposition Program (NADP) network</a:t>
            </a:r>
          </a:p>
          <a:p>
            <a:pPr>
              <a:lnSpc>
                <a:spcPct val="120000"/>
              </a:lnSpc>
            </a:pPr>
            <a:r>
              <a:rPr lang="en-US" sz="3300" dirty="0"/>
              <a:t>Products:</a:t>
            </a:r>
          </a:p>
          <a:p>
            <a:pPr lvl="1">
              <a:lnSpc>
                <a:spcPct val="120000"/>
              </a:lnSpc>
            </a:pPr>
            <a:r>
              <a:rPr lang="en-US" sz="2500" dirty="0"/>
              <a:t>Statistics by month/season and monitor Site ID &amp; NOAA climate regions (shown on next slide)</a:t>
            </a:r>
          </a:p>
          <a:p>
            <a:pPr lvl="1">
              <a:lnSpc>
                <a:spcPct val="120000"/>
              </a:lnSpc>
            </a:pPr>
            <a:r>
              <a:rPr lang="en-US" sz="2500" dirty="0"/>
              <a:t>Bias &amp; Error spatial maps by season</a:t>
            </a:r>
          </a:p>
          <a:p>
            <a:pPr lvl="1">
              <a:lnSpc>
                <a:spcPct val="120000"/>
              </a:lnSpc>
            </a:pPr>
            <a:r>
              <a:rPr lang="en-US" sz="2500" dirty="0"/>
              <a:t>Density Scatterplots by season &amp; NOAA climate regions</a:t>
            </a:r>
          </a:p>
          <a:p>
            <a:pPr lvl="1">
              <a:lnSpc>
                <a:spcPct val="120000"/>
              </a:lnSpc>
            </a:pPr>
            <a:r>
              <a:rPr lang="en-US" sz="2500" dirty="0"/>
              <a:t>Hourly &amp; Monthly box and whisker plots: distribution of model to observational data by NOAA climate regions</a:t>
            </a:r>
          </a:p>
          <a:p>
            <a:pPr lvl="1">
              <a:lnSpc>
                <a:spcPct val="120000"/>
              </a:lnSpc>
            </a:pPr>
            <a:r>
              <a:rPr lang="en-US" sz="2500" dirty="0"/>
              <a:t>Timeseries plots by season &amp; monitor Site ID</a:t>
            </a:r>
          </a:p>
          <a:p>
            <a:pPr>
              <a:lnSpc>
                <a:spcPct val="120000"/>
              </a:lnSpc>
            </a:pPr>
            <a:r>
              <a:rPr lang="en-US" sz="3300" dirty="0"/>
              <a:t>Model performance for 2016 will be compared to model performance from previous platforms in 2011, 2014, and 2015.  We also plan to compare model performance statistics for 2016 against the distribution of aggregate performance statistics from annual model runs from 2007 thru 2014.</a:t>
            </a:r>
          </a:p>
          <a:p>
            <a:pPr>
              <a:lnSpc>
                <a:spcPct val="120000"/>
              </a:lnSpc>
            </a:pPr>
            <a:r>
              <a:rPr lang="en-US" sz="3300" dirty="0"/>
              <a:t>We are reviewing the Final Model Performance Evaluation report from the Western Air Quality Modeling Study and we many expand our evaluation plans to include additional analytics based on that report.</a:t>
            </a:r>
          </a:p>
        </p:txBody>
      </p:sp>
      <p:sp>
        <p:nvSpPr>
          <p:cNvPr id="4" name="Slide Number Placeholder 3"/>
          <p:cNvSpPr>
            <a:spLocks noGrp="1"/>
          </p:cNvSpPr>
          <p:nvPr>
            <p:ph type="sldNum" sz="quarter" idx="12"/>
          </p:nvPr>
        </p:nvSpPr>
        <p:spPr/>
        <p:txBody>
          <a:bodyPr/>
          <a:lstStyle/>
          <a:p>
            <a:fld id="{1521FA96-CA15-4037-A6EA-69A3E6B073E3}"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-EPA/MJO Tech Workgroup Call-</a:t>
            </a:r>
          </a:p>
        </p:txBody>
      </p:sp>
    </p:spTree>
    <p:extLst>
      <p:ext uri="{BB962C8B-B14F-4D97-AF65-F5344CB8AC3E}">
        <p14:creationId xmlns:p14="http://schemas.microsoft.com/office/powerpoint/2010/main" val="426661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21FA96-CA15-4037-A6EA-69A3E6B073E3}" type="slidenum">
              <a:rPr lang="en-US" smtClean="0"/>
              <a:t>5</a:t>
            </a:fld>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46424" y="1594672"/>
            <a:ext cx="7344075" cy="4715946"/>
          </a:xfrm>
          <a:prstGeom prst="rect">
            <a:avLst/>
          </a:prstGeom>
          <a:noFill/>
          <a:ln>
            <a:noFill/>
          </a:ln>
        </p:spPr>
      </p:pic>
      <p:sp>
        <p:nvSpPr>
          <p:cNvPr id="5" name="Rectangle 4"/>
          <p:cNvSpPr/>
          <p:nvPr/>
        </p:nvSpPr>
        <p:spPr>
          <a:xfrm>
            <a:off x="1909010" y="10058"/>
            <a:ext cx="8373979" cy="1446550"/>
          </a:xfrm>
          <a:prstGeom prst="rect">
            <a:avLst/>
          </a:prstGeom>
        </p:spPr>
        <p:txBody>
          <a:bodyPr wrap="square">
            <a:spAutoFit/>
          </a:bodyPr>
          <a:lstStyle/>
          <a:p>
            <a:pPr algn="ctr">
              <a:lnSpc>
                <a:spcPct val="150000"/>
              </a:lnSpc>
              <a:spcAft>
                <a:spcPts val="1200"/>
              </a:spcAft>
            </a:pPr>
            <a:r>
              <a:rPr lang="en-US" sz="3600" dirty="0">
                <a:ea typeface="Times New Roman" panose="02020603050405020304" pitchFamily="18" charset="0"/>
              </a:rPr>
              <a:t>NOAA Climate Regions </a:t>
            </a:r>
          </a:p>
          <a:p>
            <a:pPr>
              <a:lnSpc>
                <a:spcPct val="150000"/>
              </a:lnSpc>
              <a:spcAft>
                <a:spcPts val="1200"/>
              </a:spcAft>
            </a:pPr>
            <a:r>
              <a:rPr lang="en-US" sz="1600" dirty="0">
                <a:latin typeface="Times New Roman" panose="02020603050405020304" pitchFamily="18" charset="0"/>
                <a:ea typeface="Times New Roman" panose="02020603050405020304" pitchFamily="18" charset="0"/>
              </a:rPr>
              <a:t>(source: </a:t>
            </a:r>
            <a:r>
              <a:rPr lang="en-US" sz="16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http://www.ncdc.noaa.gov/monitoring-references/maps/us-climate-regions.php#references</a:t>
            </a:r>
            <a:r>
              <a:rPr lang="en-US" sz="1600" dirty="0">
                <a:latin typeface="Times New Roman" panose="02020603050405020304" pitchFamily="18" charset="0"/>
                <a:ea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US" dirty="0"/>
              <a:t>--EPA/MJO Tech Workgroup Call-</a:t>
            </a:r>
          </a:p>
        </p:txBody>
      </p:sp>
    </p:spTree>
    <p:extLst>
      <p:ext uri="{BB962C8B-B14F-4D97-AF65-F5344CB8AC3E}">
        <p14:creationId xmlns:p14="http://schemas.microsoft.com/office/powerpoint/2010/main" val="358449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034C45-81C9-4E3A-968F-40D68F513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0" y="1380191"/>
            <a:ext cx="6111947" cy="4726573"/>
          </a:xfrm>
          <a:prstGeom prst="rect">
            <a:avLst/>
          </a:prstGeom>
        </p:spPr>
      </p:pic>
      <p:sp>
        <p:nvSpPr>
          <p:cNvPr id="2" name="Title 1">
            <a:extLst>
              <a:ext uri="{FF2B5EF4-FFF2-40B4-BE49-F238E27FC236}">
                <a16:creationId xmlns:a16="http://schemas.microsoft.com/office/drawing/2014/main" id="{583DE79D-FAAF-4834-B36E-16333BE76971}"/>
              </a:ext>
            </a:extLst>
          </p:cNvPr>
          <p:cNvSpPr>
            <a:spLocks noGrp="1"/>
          </p:cNvSpPr>
          <p:nvPr>
            <p:ph type="title"/>
          </p:nvPr>
        </p:nvSpPr>
        <p:spPr/>
        <p:txBody>
          <a:bodyPr/>
          <a:lstStyle/>
          <a:p>
            <a:r>
              <a:rPr lang="en-US" dirty="0"/>
              <a:t>Examples of Operational Performance Plots</a:t>
            </a:r>
          </a:p>
        </p:txBody>
      </p:sp>
      <p:sp>
        <p:nvSpPr>
          <p:cNvPr id="3" name="Content Placeholder 2">
            <a:extLst>
              <a:ext uri="{FF2B5EF4-FFF2-40B4-BE49-F238E27FC236}">
                <a16:creationId xmlns:a16="http://schemas.microsoft.com/office/drawing/2014/main" id="{A6BBE699-E9BF-4BC4-A0CA-C547E37E7E0C}"/>
              </a:ext>
            </a:extLst>
          </p:cNvPr>
          <p:cNvSpPr>
            <a:spLocks noGrp="1"/>
          </p:cNvSpPr>
          <p:nvPr>
            <p:ph sz="half" idx="1"/>
          </p:nvPr>
        </p:nvSpPr>
        <p:spPr>
          <a:xfrm>
            <a:off x="838200" y="1690688"/>
            <a:ext cx="5181600" cy="4351338"/>
          </a:xfrm>
        </p:spPr>
        <p:txBody>
          <a:bodyPr/>
          <a:lstStyle/>
          <a:p>
            <a:r>
              <a:rPr lang="en-US" dirty="0"/>
              <a:t>Bias &amp; Error Spatial Maps</a:t>
            </a:r>
          </a:p>
        </p:txBody>
      </p:sp>
      <p:sp>
        <p:nvSpPr>
          <p:cNvPr id="4" name="Content Placeholder 3">
            <a:extLst>
              <a:ext uri="{FF2B5EF4-FFF2-40B4-BE49-F238E27FC236}">
                <a16:creationId xmlns:a16="http://schemas.microsoft.com/office/drawing/2014/main" id="{06AEC050-E090-4AA7-B266-A97B09D3BF3A}"/>
              </a:ext>
            </a:extLst>
          </p:cNvPr>
          <p:cNvSpPr>
            <a:spLocks noGrp="1"/>
          </p:cNvSpPr>
          <p:nvPr>
            <p:ph sz="half" idx="2"/>
          </p:nvPr>
        </p:nvSpPr>
        <p:spPr>
          <a:xfrm>
            <a:off x="6172199" y="1690688"/>
            <a:ext cx="5705947" cy="4351338"/>
          </a:xfrm>
        </p:spPr>
        <p:txBody>
          <a:bodyPr/>
          <a:lstStyle/>
          <a:p>
            <a:r>
              <a:rPr lang="en-US" dirty="0"/>
              <a:t>Density Scatterplots</a:t>
            </a:r>
          </a:p>
        </p:txBody>
      </p:sp>
      <p:pic>
        <p:nvPicPr>
          <p:cNvPr id="7" name="Picture 6">
            <a:extLst>
              <a:ext uri="{FF2B5EF4-FFF2-40B4-BE49-F238E27FC236}">
                <a16:creationId xmlns:a16="http://schemas.microsoft.com/office/drawing/2014/main" id="{0598FA0E-D27D-49B4-A64D-AD1ACCA87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765" y="2295019"/>
            <a:ext cx="3881944" cy="3881944"/>
          </a:xfrm>
          <a:prstGeom prst="rect">
            <a:avLst/>
          </a:prstGeom>
        </p:spPr>
      </p:pic>
      <p:sp>
        <p:nvSpPr>
          <p:cNvPr id="8" name="Footer Placeholder 4">
            <a:extLst>
              <a:ext uri="{FF2B5EF4-FFF2-40B4-BE49-F238E27FC236}">
                <a16:creationId xmlns:a16="http://schemas.microsoft.com/office/drawing/2014/main" id="{1F5536C2-560C-4274-BB9B-5DD0C49B240F}"/>
              </a:ext>
            </a:extLst>
          </p:cNvPr>
          <p:cNvSpPr>
            <a:spLocks noGrp="1"/>
          </p:cNvSpPr>
          <p:nvPr>
            <p:ph type="ftr" sz="quarter" idx="11"/>
          </p:nvPr>
        </p:nvSpPr>
        <p:spPr>
          <a:xfrm>
            <a:off x="4038600" y="6356350"/>
            <a:ext cx="4114800" cy="365125"/>
          </a:xfrm>
        </p:spPr>
        <p:txBody>
          <a:bodyPr/>
          <a:lstStyle/>
          <a:p>
            <a:r>
              <a:rPr lang="en-US" dirty="0"/>
              <a:t>-EPA/MJO Tech Workgroup Call-</a:t>
            </a:r>
          </a:p>
        </p:txBody>
      </p:sp>
      <p:sp>
        <p:nvSpPr>
          <p:cNvPr id="5" name="TextBox 4">
            <a:extLst>
              <a:ext uri="{FF2B5EF4-FFF2-40B4-BE49-F238E27FC236}">
                <a16:creationId xmlns:a16="http://schemas.microsoft.com/office/drawing/2014/main" id="{1C63F10B-3581-41B7-AB3C-9914222FF383}"/>
              </a:ext>
            </a:extLst>
          </p:cNvPr>
          <p:cNvSpPr txBox="1"/>
          <p:nvPr/>
        </p:nvSpPr>
        <p:spPr>
          <a:xfrm>
            <a:off x="1098958" y="5561906"/>
            <a:ext cx="4026715" cy="369332"/>
          </a:xfrm>
          <a:prstGeom prst="rect">
            <a:avLst/>
          </a:prstGeom>
          <a:noFill/>
        </p:spPr>
        <p:txBody>
          <a:bodyPr wrap="square" rtlCol="0">
            <a:spAutoFit/>
          </a:bodyPr>
          <a:lstStyle/>
          <a:p>
            <a:r>
              <a:rPr lang="en-US" dirty="0"/>
              <a:t>NMB &amp; NME (%); MB &amp; ME (ppb/ugm</a:t>
            </a:r>
            <a:r>
              <a:rPr lang="en-US" baseline="30000" dirty="0"/>
              <a:t>-3</a:t>
            </a:r>
            <a:r>
              <a:rPr lang="en-US" dirty="0"/>
              <a:t>)</a:t>
            </a:r>
            <a:endParaRPr lang="en-US" baseline="30000" dirty="0"/>
          </a:p>
        </p:txBody>
      </p:sp>
    </p:spTree>
    <p:extLst>
      <p:ext uri="{BB962C8B-B14F-4D97-AF65-F5344CB8AC3E}">
        <p14:creationId xmlns:p14="http://schemas.microsoft.com/office/powerpoint/2010/main" val="98869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E79D-FAAF-4834-B36E-16333BE76971}"/>
              </a:ext>
            </a:extLst>
          </p:cNvPr>
          <p:cNvSpPr>
            <a:spLocks noGrp="1"/>
          </p:cNvSpPr>
          <p:nvPr>
            <p:ph type="title"/>
          </p:nvPr>
        </p:nvSpPr>
        <p:spPr/>
        <p:txBody>
          <a:bodyPr/>
          <a:lstStyle/>
          <a:p>
            <a:r>
              <a:rPr lang="en-US" dirty="0"/>
              <a:t>Examples of Operational Performance Plots</a:t>
            </a:r>
          </a:p>
        </p:txBody>
      </p:sp>
      <p:sp>
        <p:nvSpPr>
          <p:cNvPr id="3" name="Content Placeholder 2">
            <a:extLst>
              <a:ext uri="{FF2B5EF4-FFF2-40B4-BE49-F238E27FC236}">
                <a16:creationId xmlns:a16="http://schemas.microsoft.com/office/drawing/2014/main" id="{A6BBE699-E9BF-4BC4-A0CA-C547E37E7E0C}"/>
              </a:ext>
            </a:extLst>
          </p:cNvPr>
          <p:cNvSpPr>
            <a:spLocks noGrp="1"/>
          </p:cNvSpPr>
          <p:nvPr>
            <p:ph sz="half" idx="1"/>
          </p:nvPr>
        </p:nvSpPr>
        <p:spPr/>
        <p:txBody>
          <a:bodyPr/>
          <a:lstStyle/>
          <a:p>
            <a:r>
              <a:rPr lang="en-US" dirty="0"/>
              <a:t>Hourly boxplots</a:t>
            </a:r>
          </a:p>
        </p:txBody>
      </p:sp>
      <p:sp>
        <p:nvSpPr>
          <p:cNvPr id="4" name="Content Placeholder 3">
            <a:extLst>
              <a:ext uri="{FF2B5EF4-FFF2-40B4-BE49-F238E27FC236}">
                <a16:creationId xmlns:a16="http://schemas.microsoft.com/office/drawing/2014/main" id="{06AEC050-E090-4AA7-B266-A97B09D3BF3A}"/>
              </a:ext>
            </a:extLst>
          </p:cNvPr>
          <p:cNvSpPr>
            <a:spLocks noGrp="1"/>
          </p:cNvSpPr>
          <p:nvPr>
            <p:ph sz="half" idx="2"/>
          </p:nvPr>
        </p:nvSpPr>
        <p:spPr>
          <a:xfrm>
            <a:off x="6172199" y="1690688"/>
            <a:ext cx="5705947" cy="4351338"/>
          </a:xfrm>
        </p:spPr>
        <p:txBody>
          <a:bodyPr/>
          <a:lstStyle/>
          <a:p>
            <a:r>
              <a:rPr lang="en-US" dirty="0"/>
              <a:t>Monthly boxplots</a:t>
            </a:r>
          </a:p>
        </p:txBody>
      </p:sp>
      <p:pic>
        <p:nvPicPr>
          <p:cNvPr id="8" name="Picture 7">
            <a:extLst>
              <a:ext uri="{FF2B5EF4-FFF2-40B4-BE49-F238E27FC236}">
                <a16:creationId xmlns:a16="http://schemas.microsoft.com/office/drawing/2014/main" id="{256A5E40-8A7F-4570-8E7E-3BFFB8940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417512"/>
            <a:ext cx="4157803" cy="4157803"/>
          </a:xfrm>
          <a:prstGeom prst="rect">
            <a:avLst/>
          </a:prstGeom>
        </p:spPr>
      </p:pic>
      <p:pic>
        <p:nvPicPr>
          <p:cNvPr id="9" name="Picture 8">
            <a:extLst>
              <a:ext uri="{FF2B5EF4-FFF2-40B4-BE49-F238E27FC236}">
                <a16:creationId xmlns:a16="http://schemas.microsoft.com/office/drawing/2014/main" id="{DFC41967-1AC8-4855-AA25-C53658A1C8C9}"/>
              </a:ext>
            </a:extLst>
          </p:cNvPr>
          <p:cNvPicPr>
            <a:picLocks noChangeAspect="1"/>
          </p:cNvPicPr>
          <p:nvPr/>
        </p:nvPicPr>
        <p:blipFill>
          <a:blip r:embed="rId3"/>
          <a:stretch>
            <a:fillRect/>
          </a:stretch>
        </p:blipFill>
        <p:spPr>
          <a:xfrm>
            <a:off x="3429000" y="2579063"/>
            <a:ext cx="999707" cy="1287294"/>
          </a:xfrm>
          <a:prstGeom prst="rect">
            <a:avLst/>
          </a:prstGeom>
        </p:spPr>
      </p:pic>
      <p:pic>
        <p:nvPicPr>
          <p:cNvPr id="10" name="Picture 9">
            <a:extLst>
              <a:ext uri="{FF2B5EF4-FFF2-40B4-BE49-F238E27FC236}">
                <a16:creationId xmlns:a16="http://schemas.microsoft.com/office/drawing/2014/main" id="{F4A4759D-0885-49D7-B432-DBEDF365C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199" y="2414795"/>
            <a:ext cx="4160520" cy="4160520"/>
          </a:xfrm>
          <a:prstGeom prst="rect">
            <a:avLst/>
          </a:prstGeom>
        </p:spPr>
      </p:pic>
      <p:pic>
        <p:nvPicPr>
          <p:cNvPr id="11" name="Picture 10">
            <a:extLst>
              <a:ext uri="{FF2B5EF4-FFF2-40B4-BE49-F238E27FC236}">
                <a16:creationId xmlns:a16="http://schemas.microsoft.com/office/drawing/2014/main" id="{AFD674E5-4B9E-4826-B65E-3871884B08B4}"/>
              </a:ext>
            </a:extLst>
          </p:cNvPr>
          <p:cNvPicPr>
            <a:picLocks noChangeAspect="1"/>
          </p:cNvPicPr>
          <p:nvPr/>
        </p:nvPicPr>
        <p:blipFill>
          <a:blip r:embed="rId3"/>
          <a:stretch>
            <a:fillRect/>
          </a:stretch>
        </p:blipFill>
        <p:spPr>
          <a:xfrm>
            <a:off x="8935916" y="2579063"/>
            <a:ext cx="999707" cy="1287294"/>
          </a:xfrm>
          <a:prstGeom prst="rect">
            <a:avLst/>
          </a:prstGeom>
        </p:spPr>
      </p:pic>
      <p:sp>
        <p:nvSpPr>
          <p:cNvPr id="12" name="Footer Placeholder 4">
            <a:extLst>
              <a:ext uri="{FF2B5EF4-FFF2-40B4-BE49-F238E27FC236}">
                <a16:creationId xmlns:a16="http://schemas.microsoft.com/office/drawing/2014/main" id="{4BD749B1-96DC-4726-BBF2-896EEA1047A6}"/>
              </a:ext>
            </a:extLst>
          </p:cNvPr>
          <p:cNvSpPr>
            <a:spLocks noGrp="1"/>
          </p:cNvSpPr>
          <p:nvPr>
            <p:ph type="ftr" sz="quarter" idx="11"/>
          </p:nvPr>
        </p:nvSpPr>
        <p:spPr>
          <a:xfrm>
            <a:off x="4038600" y="6356350"/>
            <a:ext cx="4114800" cy="365125"/>
          </a:xfrm>
        </p:spPr>
        <p:txBody>
          <a:bodyPr/>
          <a:lstStyle/>
          <a:p>
            <a:r>
              <a:rPr lang="en-US" dirty="0"/>
              <a:t>-EPA/MJO Tech Workgroup Call-</a:t>
            </a:r>
          </a:p>
        </p:txBody>
      </p:sp>
    </p:spTree>
    <p:extLst>
      <p:ext uri="{BB962C8B-B14F-4D97-AF65-F5344CB8AC3E}">
        <p14:creationId xmlns:p14="http://schemas.microsoft.com/office/powerpoint/2010/main" val="393233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a:t>Next Steps</a:t>
            </a:r>
          </a:p>
        </p:txBody>
      </p:sp>
      <p:sp>
        <p:nvSpPr>
          <p:cNvPr id="3" name="Content Placeholder 2"/>
          <p:cNvSpPr>
            <a:spLocks noGrp="1"/>
          </p:cNvSpPr>
          <p:nvPr>
            <p:ph idx="1"/>
          </p:nvPr>
        </p:nvSpPr>
        <p:spPr>
          <a:xfrm>
            <a:off x="838200" y="1462554"/>
            <a:ext cx="10515600" cy="4351338"/>
          </a:xfrm>
        </p:spPr>
        <p:txBody>
          <a:bodyPr>
            <a:normAutofit lnSpcReduction="10000"/>
          </a:bodyPr>
          <a:lstStyle/>
          <a:p>
            <a:r>
              <a:rPr lang="en-US" dirty="0"/>
              <a:t>In-progress: modeling for 2016 using alpha inventory and 2016 H-CMAQ for 36-km BCs</a:t>
            </a:r>
          </a:p>
          <a:p>
            <a:r>
              <a:rPr lang="en-US" dirty="0"/>
              <a:t>Continue analysis and operational evaluation comparison of “2016 alpha” model runs with past air quality modeling platforms (2007 thru 2015)</a:t>
            </a:r>
          </a:p>
          <a:p>
            <a:pPr lvl="0"/>
            <a:r>
              <a:rPr lang="en-US" dirty="0"/>
              <a:t>Identify and investigate model performance issues from the 2016 alpha modeling</a:t>
            </a:r>
          </a:p>
          <a:p>
            <a:r>
              <a:rPr lang="en-US" dirty="0"/>
              <a:t>Construct 2016 4-km met for finer resolution air quality modeling for particular sub domains</a:t>
            </a:r>
          </a:p>
          <a:p>
            <a:r>
              <a:rPr lang="en-US" dirty="0"/>
              <a:t>Expect to start modeling with 2016 beta inventories by later this year</a:t>
            </a:r>
          </a:p>
        </p:txBody>
      </p:sp>
      <p:sp>
        <p:nvSpPr>
          <p:cNvPr id="4" name="Footer Placeholder 4">
            <a:extLst>
              <a:ext uri="{FF2B5EF4-FFF2-40B4-BE49-F238E27FC236}">
                <a16:creationId xmlns:a16="http://schemas.microsoft.com/office/drawing/2014/main" id="{580A5339-2BD7-4E05-94B3-910E64AED82E}"/>
              </a:ext>
            </a:extLst>
          </p:cNvPr>
          <p:cNvSpPr>
            <a:spLocks noGrp="1"/>
          </p:cNvSpPr>
          <p:nvPr>
            <p:ph type="ftr" sz="quarter" idx="11"/>
          </p:nvPr>
        </p:nvSpPr>
        <p:spPr>
          <a:xfrm>
            <a:off x="4038600" y="6356350"/>
            <a:ext cx="4114800" cy="365125"/>
          </a:xfrm>
        </p:spPr>
        <p:txBody>
          <a:bodyPr/>
          <a:lstStyle/>
          <a:p>
            <a:r>
              <a:rPr lang="en-US" dirty="0"/>
              <a:t>-EPA/MJO Tech Workgroup Call-</a:t>
            </a:r>
          </a:p>
        </p:txBody>
      </p:sp>
    </p:spTree>
    <p:extLst>
      <p:ext uri="{BB962C8B-B14F-4D97-AF65-F5344CB8AC3E}">
        <p14:creationId xmlns:p14="http://schemas.microsoft.com/office/powerpoint/2010/main" val="418348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991"/>
            <a:ext cx="10515600" cy="1325563"/>
          </a:xfrm>
        </p:spPr>
        <p:txBody>
          <a:bodyPr>
            <a:normAutofit/>
          </a:bodyPr>
          <a:lstStyle/>
          <a:p>
            <a:r>
              <a:rPr lang="en-US" sz="3600" dirty="0"/>
              <a:t>Topics for Further Discussion</a:t>
            </a:r>
          </a:p>
        </p:txBody>
      </p:sp>
      <p:sp>
        <p:nvSpPr>
          <p:cNvPr id="3" name="Content Placeholder 2"/>
          <p:cNvSpPr>
            <a:spLocks noGrp="1"/>
          </p:cNvSpPr>
          <p:nvPr>
            <p:ph idx="1"/>
          </p:nvPr>
        </p:nvSpPr>
        <p:spPr>
          <a:xfrm>
            <a:off x="838200" y="1462554"/>
            <a:ext cx="10515600" cy="4351338"/>
          </a:xfrm>
        </p:spPr>
        <p:txBody>
          <a:bodyPr>
            <a:normAutofit/>
          </a:bodyPr>
          <a:lstStyle/>
          <a:p>
            <a:r>
              <a:rPr lang="en-US" dirty="0"/>
              <a:t>Data Sharing</a:t>
            </a:r>
          </a:p>
          <a:p>
            <a:pPr lvl="1"/>
            <a:r>
              <a:rPr lang="en-US" dirty="0"/>
              <a:t>2016 model inputs and outputs </a:t>
            </a:r>
          </a:p>
          <a:p>
            <a:pPr lvl="1"/>
            <a:r>
              <a:rPr lang="en-US" dirty="0"/>
              <a:t>“site-compare” files that contain model predictions paired with the corresponding observations</a:t>
            </a:r>
          </a:p>
          <a:p>
            <a:pPr lvl="1"/>
            <a:r>
              <a:rPr lang="en-US" dirty="0"/>
              <a:t>Excel files with model performance statistics by site</a:t>
            </a:r>
          </a:p>
          <a:p>
            <a:pPr lvl="1"/>
            <a:r>
              <a:rPr lang="en-US" dirty="0"/>
              <a:t>Model </a:t>
            </a:r>
            <a:r>
              <a:rPr lang="en-US"/>
              <a:t>performance analytics </a:t>
            </a:r>
            <a:r>
              <a:rPr lang="en-US" dirty="0"/>
              <a:t>and findings</a:t>
            </a:r>
          </a:p>
          <a:p>
            <a:r>
              <a:rPr lang="en-US" dirty="0"/>
              <a:t>Plans by MJOs/states for evaluating the 2016 platform</a:t>
            </a:r>
          </a:p>
          <a:p>
            <a:r>
              <a:rPr lang="en-US" dirty="0"/>
              <a:t>Insights into aspects of the modeling that warrant further analysis to address any weaknesses identified from the model evaluation</a:t>
            </a:r>
          </a:p>
          <a:p>
            <a:endParaRPr lang="en-US" dirty="0"/>
          </a:p>
        </p:txBody>
      </p:sp>
      <p:sp>
        <p:nvSpPr>
          <p:cNvPr id="4" name="Footer Placeholder 4">
            <a:extLst>
              <a:ext uri="{FF2B5EF4-FFF2-40B4-BE49-F238E27FC236}">
                <a16:creationId xmlns:a16="http://schemas.microsoft.com/office/drawing/2014/main" id="{580A5339-2BD7-4E05-94B3-910E64AED82E}"/>
              </a:ext>
            </a:extLst>
          </p:cNvPr>
          <p:cNvSpPr>
            <a:spLocks noGrp="1"/>
          </p:cNvSpPr>
          <p:nvPr>
            <p:ph type="ftr" sz="quarter" idx="11"/>
          </p:nvPr>
        </p:nvSpPr>
        <p:spPr>
          <a:xfrm>
            <a:off x="4038600" y="6356350"/>
            <a:ext cx="4114800" cy="365125"/>
          </a:xfrm>
        </p:spPr>
        <p:txBody>
          <a:bodyPr/>
          <a:lstStyle/>
          <a:p>
            <a:r>
              <a:rPr lang="en-US" dirty="0"/>
              <a:t>-EPA/MJO Tech Workgroup Call-</a:t>
            </a:r>
          </a:p>
        </p:txBody>
      </p:sp>
    </p:spTree>
    <p:extLst>
      <p:ext uri="{BB962C8B-B14F-4D97-AF65-F5344CB8AC3E}">
        <p14:creationId xmlns:p14="http://schemas.microsoft.com/office/powerpoint/2010/main" val="3329871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733</Words>
  <Application>Microsoft Office PowerPoint</Application>
  <PresentationFormat>Widescreen</PresentationFormat>
  <Paragraphs>95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Update on 2016 AQ Modeling by EPA</vt:lpstr>
      <vt:lpstr>2016 AQ Modeling Platform Components</vt:lpstr>
      <vt:lpstr>2016 Model Domains</vt:lpstr>
      <vt:lpstr>2016 Operational Model Performance Plans (using EPA’s AMET tool; https://www.cmascenter.org/amet/)</vt:lpstr>
      <vt:lpstr>PowerPoint Presentation</vt:lpstr>
      <vt:lpstr>Examples of Operational Performance Plots</vt:lpstr>
      <vt:lpstr>Examples of Operational Performance Plots</vt:lpstr>
      <vt:lpstr>Next Steps</vt:lpstr>
      <vt:lpstr>Topics for Further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Sharon</dc:creator>
  <cp:lastModifiedBy>Mary Uhl</cp:lastModifiedBy>
  <cp:revision>41</cp:revision>
  <cp:lastPrinted>2018-09-18T18:03:35Z</cp:lastPrinted>
  <dcterms:created xsi:type="dcterms:W3CDTF">2018-02-15T21:24:25Z</dcterms:created>
  <dcterms:modified xsi:type="dcterms:W3CDTF">2018-09-24T17:43:12Z</dcterms:modified>
</cp:coreProperties>
</file>